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
  </p:notesMasterIdLst>
  <p:sldIdLst>
    <p:sldId id="257" r:id="rId2"/>
    <p:sldId id="258" r:id="rId3"/>
    <p:sldId id="259" r:id="rId4"/>
    <p:sldId id="260" r:id="rId5"/>
    <p:sldId id="261" r:id="rId6"/>
    <p:sldId id="268" r:id="rId7"/>
    <p:sldId id="263" r:id="rId8"/>
    <p:sldId id="264" r:id="rId9"/>
    <p:sldId id="265" r:id="rId10"/>
    <p:sldId id="266" r:id="rId11"/>
    <p:sldId id="267"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7E6FEF0-8B13-4876-83FC-2CDB44EAC2A6}">
          <p14:sldIdLst>
            <p14:sldId id="257"/>
            <p14:sldId id="258"/>
            <p14:sldId id="259"/>
            <p14:sldId id="260"/>
            <p14:sldId id="261"/>
            <p14:sldId id="268"/>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47" autoAdjust="0"/>
  </p:normalViewPr>
  <p:slideViewPr>
    <p:cSldViewPr snapToGrid="0">
      <p:cViewPr varScale="1">
        <p:scale>
          <a:sx n="71" d="100"/>
          <a:sy n="71" d="100"/>
        </p:scale>
        <p:origin x="4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38F9C-6134-49C0-9C18-1FAEE0CFE382}" type="datetimeFigureOut">
              <a:rPr lang="nl-NL" smtClean="0"/>
              <a:t>31-10-2021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BBD21-5B77-4164-BFAC-85E5ED9381A2}" type="slidenum">
              <a:rPr lang="nl-NL" smtClean="0"/>
              <a:t>‹nr.›</a:t>
            </a:fld>
            <a:endParaRPr lang="nl-NL"/>
          </a:p>
        </p:txBody>
      </p:sp>
    </p:spTree>
    <p:extLst>
      <p:ext uri="{BB962C8B-B14F-4D97-AF65-F5344CB8AC3E}">
        <p14:creationId xmlns:p14="http://schemas.microsoft.com/office/powerpoint/2010/main" val="256012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rial" panose="020B0604020202020204" pitchFamily="34" charset="0"/>
                <a:ea typeface="Times New Roman" panose="02020603050405020304" pitchFamily="18" charset="0"/>
              </a:rPr>
              <a:t>Water is een onmisbare stof om processen in het lichaam goed te laten verlopen.</a:t>
            </a:r>
          </a:p>
          <a:p>
            <a:endParaRPr lang="nl-NL"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Voor het maken van 1 liter melk is 4 a 5 liter water nodig is. Een koe die 40 liter melk op een dag geeft, heeft dus 160 tot 200 liter water nodig. Ook voor de opbouw van vlees is water nodig.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2</a:t>
            </a:fld>
            <a:endParaRPr lang="nl-NL"/>
          </a:p>
        </p:txBody>
      </p:sp>
    </p:spTree>
    <p:extLst>
      <p:ext uri="{BB962C8B-B14F-4D97-AF65-F5344CB8AC3E}">
        <p14:creationId xmlns:p14="http://schemas.microsoft.com/office/powerpoint/2010/main" val="15507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Hittestress&gt; zelfs klauwproblemen omdat koeien 2-3 uur minder liggen (als staan nl beter warmte kwijt)</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3</a:t>
            </a:fld>
            <a:endParaRPr lang="nl-NL"/>
          </a:p>
        </p:txBody>
      </p:sp>
    </p:spTree>
    <p:extLst>
      <p:ext uri="{BB962C8B-B14F-4D97-AF65-F5344CB8AC3E}">
        <p14:creationId xmlns:p14="http://schemas.microsoft.com/office/powerpoint/2010/main" val="401060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drinkbehoefte van koeien hangt af van een aantal factoren zoals:</a:t>
            </a:r>
          </a:p>
          <a:p>
            <a:r>
              <a:rPr lang="nl-NL" dirty="0"/>
              <a:t>•	De melkproductie, (begin en einde lactatie periode)</a:t>
            </a:r>
          </a:p>
          <a:p>
            <a:r>
              <a:rPr lang="nl-NL" dirty="0"/>
              <a:t>•	De leeftijd en functie van het dier, (jongvee, melkkoe, vleeskoe, stier)</a:t>
            </a:r>
          </a:p>
          <a:p>
            <a:r>
              <a:rPr lang="nl-NL" dirty="0"/>
              <a:t>•	Temperatuur en luchtvochtigheid (hoe warmer hoe meer water de koe nodig heeft)</a:t>
            </a:r>
          </a:p>
          <a:p>
            <a:r>
              <a:rPr lang="nl-NL" dirty="0"/>
              <a:t>•	Gewicht van de koe, (hoe zwaarder, hoe meer water)</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4</a:t>
            </a:fld>
            <a:endParaRPr lang="nl-NL"/>
          </a:p>
        </p:txBody>
      </p:sp>
    </p:spTree>
    <p:extLst>
      <p:ext uri="{BB962C8B-B14F-4D97-AF65-F5344CB8AC3E}">
        <p14:creationId xmlns:p14="http://schemas.microsoft.com/office/powerpoint/2010/main" val="52473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is dit op BPV?</a:t>
            </a:r>
          </a:p>
          <a:p>
            <a:pPr>
              <a:lnSpc>
                <a:spcPct val="115000"/>
              </a:lnSpc>
            </a:pPr>
            <a:r>
              <a:rPr lang="nl-NL" sz="1800" dirty="0">
                <a:effectLst/>
                <a:latin typeface="Arial" panose="020B0604020202020204" pitchFamily="34" charset="0"/>
                <a:ea typeface="Calibri" panose="020F0502020204030204" pitchFamily="34" charset="0"/>
                <a:cs typeface="Arial" panose="020B0604020202020204" pitchFamily="34" charset="0"/>
              </a:rPr>
              <a:t>Door het drinken van water krijgen de koeien 80 tot 90% van de dagelijkse waterbehoefte binnen, de rest komt uit het voer. </a:t>
            </a:r>
          </a:p>
          <a:p>
            <a:pPr>
              <a:lnSpc>
                <a:spcPct val="115000"/>
              </a:lnSpc>
            </a:pPr>
            <a:r>
              <a:rPr lang="nl-NL" sz="1800" dirty="0">
                <a:effectLst/>
                <a:latin typeface="Arial" panose="020B0604020202020204" pitchFamily="34" charset="0"/>
                <a:ea typeface="Calibri" panose="020F0502020204030204" pitchFamily="34" charset="0"/>
                <a:cs typeface="Arial" panose="020B0604020202020204" pitchFamily="34" charset="0"/>
              </a:rPr>
              <a:t>Voor elke kilo melk heeft de koe 4 à 4,5 liter water nodig.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nl-NL" sz="1800" dirty="0">
                <a:effectLst/>
                <a:latin typeface="Arial" panose="020B0604020202020204" pitchFamily="34" charset="0"/>
                <a:ea typeface="Times New Roman" panose="02020603050405020304" pitchFamily="18" charset="0"/>
              </a:rPr>
              <a:t>Koeien drinken niet voortdurend maar tijdens korte drinksessies zo’n 7 tot 12 keer per dag. </a:t>
            </a:r>
          </a:p>
          <a:p>
            <a:pPr>
              <a:lnSpc>
                <a:spcPct val="115000"/>
              </a:lnSpc>
            </a:pPr>
            <a:r>
              <a:rPr lang="nl-NL" sz="1800" dirty="0">
                <a:effectLst/>
                <a:latin typeface="Arial" panose="020B0604020202020204" pitchFamily="34" charset="0"/>
                <a:ea typeface="Times New Roman" panose="02020603050405020304" pitchFamily="18" charset="0"/>
              </a:rPr>
              <a:t>Ze drinken dan 10 à 20 liter water per keer. </a:t>
            </a:r>
          </a:p>
          <a:p>
            <a:pPr>
              <a:lnSpc>
                <a:spcPct val="115000"/>
              </a:lnSpc>
            </a:pPr>
            <a:r>
              <a:rPr lang="nl-NL" sz="1800" dirty="0">
                <a:effectLst/>
                <a:latin typeface="Arial" panose="020B0604020202020204" pitchFamily="34" charset="0"/>
                <a:ea typeface="Times New Roman" panose="02020603050405020304" pitchFamily="18" charset="0"/>
              </a:rPr>
              <a:t>Koeien drinken vooral graag na het melken en eten. </a:t>
            </a:r>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5</a:t>
            </a:fld>
            <a:endParaRPr lang="nl-NL"/>
          </a:p>
        </p:txBody>
      </p:sp>
    </p:spTree>
    <p:extLst>
      <p:ext uri="{BB962C8B-B14F-4D97-AF65-F5344CB8AC3E}">
        <p14:creationId xmlns:p14="http://schemas.microsoft.com/office/powerpoint/2010/main" val="167057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rial" panose="020B0604020202020204" pitchFamily="34" charset="0"/>
                <a:ea typeface="Times New Roman" panose="02020603050405020304" pitchFamily="18" charset="0"/>
              </a:rPr>
              <a:t>Water is een onmisbare stof om processen in het lichaam goed te laten verlopen.</a:t>
            </a:r>
          </a:p>
          <a:p>
            <a:endParaRPr lang="nl-NL" sz="1800" dirty="0">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7</a:t>
            </a:fld>
            <a:endParaRPr lang="nl-NL"/>
          </a:p>
        </p:txBody>
      </p:sp>
    </p:spTree>
    <p:extLst>
      <p:ext uri="{BB962C8B-B14F-4D97-AF65-F5344CB8AC3E}">
        <p14:creationId xmlns:p14="http://schemas.microsoft.com/office/powerpoint/2010/main" val="148838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zweten alleen via Wroetschijf</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8</a:t>
            </a:fld>
            <a:endParaRPr lang="nl-NL"/>
          </a:p>
        </p:txBody>
      </p:sp>
    </p:spTree>
    <p:extLst>
      <p:ext uri="{BB962C8B-B14F-4D97-AF65-F5344CB8AC3E}">
        <p14:creationId xmlns:p14="http://schemas.microsoft.com/office/powerpoint/2010/main" val="212452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Door bijv. stress of verveling &gt; is verslavend gedrag en kunnen ze niet meer afleren.</a:t>
            </a:r>
          </a:p>
          <a:p>
            <a:r>
              <a:rPr lang="nl-NL" dirty="0"/>
              <a:t>2, Verveling (lijkt op 1 maar is toch net anders)</a:t>
            </a:r>
          </a:p>
          <a:p>
            <a:r>
              <a:rPr lang="nl-NL" dirty="0"/>
              <a:t>4, Morsen om er daarna zelf in te gaan liggen ter afkoeling</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11</a:t>
            </a:fld>
            <a:endParaRPr lang="nl-NL"/>
          </a:p>
        </p:txBody>
      </p:sp>
    </p:spTree>
    <p:extLst>
      <p:ext uri="{BB962C8B-B14F-4D97-AF65-F5344CB8AC3E}">
        <p14:creationId xmlns:p14="http://schemas.microsoft.com/office/powerpoint/2010/main" val="393499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31-10-2021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0877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1633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0191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8685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8894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de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13577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44180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37071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229704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8755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31-10-2021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977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Tree>
    <p:extLst>
      <p:ext uri="{BB962C8B-B14F-4D97-AF65-F5344CB8AC3E}">
        <p14:creationId xmlns:p14="http://schemas.microsoft.com/office/powerpoint/2010/main" val="2632188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31-10-2021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701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31-10-2021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7497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222173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10904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8954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de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D61A97DB-8FB9-4DCB-9896-2DADB053C034}"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52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31-10-2021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288473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de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31-10-2021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95578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31-10-2021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3861587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31-10-2021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86148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de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2BDCA9D-CA0D-4779-B575-1AB2EFFA7775}" type="datetimeFigureOut">
              <a:rPr lang="nl-NL" smtClean="0"/>
              <a:t>31-10-2021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05276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2BDCA9D-CA0D-4779-B575-1AB2EFFA7775}" type="datetimeFigureOut">
              <a:rPr lang="nl-NL" smtClean="0"/>
              <a:t>31-10-2021</a:t>
            </a:fld>
            <a:endParaRPr lang="nl-NL"/>
          </a:p>
        </p:txBody>
      </p:sp>
    </p:spTree>
    <p:extLst>
      <p:ext uri="{BB962C8B-B14F-4D97-AF65-F5344CB8AC3E}">
        <p14:creationId xmlns:p14="http://schemas.microsoft.com/office/powerpoint/2010/main" val="212468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Tree>
    <p:extLst>
      <p:ext uri="{BB962C8B-B14F-4D97-AF65-F5344CB8AC3E}">
        <p14:creationId xmlns:p14="http://schemas.microsoft.com/office/powerpoint/2010/main" val="55969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1715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06454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2565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8015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2BDCA9D-CA0D-4779-B575-1AB2EFFA7775}" type="datetimeFigureOut">
              <a:rPr lang="nl-NL" smtClean="0"/>
              <a:t>31-10-2021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D61A97DB-8FB9-4DCB-9896-2DADB053C034}"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62792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C14A5-5FDE-4EF3-9E56-2AE5F536C696}"/>
              </a:ext>
            </a:extLst>
          </p:cNvPr>
          <p:cNvSpPr>
            <a:spLocks noGrp="1"/>
          </p:cNvSpPr>
          <p:nvPr>
            <p:ph type="title"/>
          </p:nvPr>
        </p:nvSpPr>
        <p:spPr>
          <a:xfrm>
            <a:off x="730175" y="5104550"/>
            <a:ext cx="10563225" cy="1250698"/>
          </a:xfrm>
        </p:spPr>
        <p:txBody>
          <a:bodyPr anchor="t">
            <a:normAutofit/>
          </a:bodyPr>
          <a:lstStyle/>
          <a:p>
            <a:pPr>
              <a:lnSpc>
                <a:spcPct val="90000"/>
              </a:lnSpc>
            </a:pPr>
            <a:r>
              <a:rPr lang="nl-NL" sz="3400" b="1" kern="0" dirty="0">
                <a:effectLst/>
              </a:rPr>
              <a:t>Hoofdstuk 5 Drinkwaterbehoefte van de koe</a:t>
            </a:r>
            <a:br>
              <a:rPr lang="nl-NL" sz="3400" b="1" kern="0" dirty="0">
                <a:effectLst/>
              </a:rPr>
            </a:br>
            <a:endParaRPr lang="nl-NL" sz="3400" dirty="0"/>
          </a:p>
        </p:txBody>
      </p:sp>
      <p:pic>
        <p:nvPicPr>
          <p:cNvPr id="5" name="Picture 4" descr="Koeien in een bergweide">
            <a:extLst>
              <a:ext uri="{FF2B5EF4-FFF2-40B4-BE49-F238E27FC236}">
                <a16:creationId xmlns:a16="http://schemas.microsoft.com/office/drawing/2014/main" id="{6372A05F-95AF-43D5-B5CF-4932EC2971BE}"/>
              </a:ext>
            </a:extLst>
          </p:cNvPr>
          <p:cNvPicPr>
            <a:picLocks noChangeAspect="1"/>
          </p:cNvPicPr>
          <p:nvPr/>
        </p:nvPicPr>
        <p:blipFill rotWithShape="1">
          <a:blip r:embed="rId2"/>
          <a:srcRect t="31814" b="11415"/>
          <a:stretch/>
        </p:blipFill>
        <p:spPr>
          <a:xfrm>
            <a:off x="20" y="10"/>
            <a:ext cx="12191979" cy="4620116"/>
          </a:xfrm>
          <a:prstGeom prst="rect">
            <a:avLst/>
          </a:prstGeom>
          <a:noFill/>
        </p:spPr>
      </p:pic>
    </p:spTree>
    <p:extLst>
      <p:ext uri="{BB962C8B-B14F-4D97-AF65-F5344CB8AC3E}">
        <p14:creationId xmlns:p14="http://schemas.microsoft.com/office/powerpoint/2010/main" val="208219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8C27F-EEC5-474B-91D1-AEFB8D053E6B}"/>
              </a:ext>
            </a:extLst>
          </p:cNvPr>
          <p:cNvSpPr>
            <a:spLocks noGrp="1"/>
          </p:cNvSpPr>
          <p:nvPr>
            <p:ph type="title"/>
          </p:nvPr>
        </p:nvSpPr>
        <p:spPr>
          <a:xfrm>
            <a:off x="2867216" y="689556"/>
            <a:ext cx="8860565" cy="648072"/>
          </a:xfrm>
        </p:spPr>
        <p:txBody>
          <a:bodyPr/>
          <a:lstStyle/>
          <a:p>
            <a:r>
              <a:rPr lang="nl-NL" sz="2800" b="1" dirty="0">
                <a:effectLst/>
                <a:latin typeface="Arial" panose="020B0604020202020204" pitchFamily="34" charset="0"/>
                <a:ea typeface="Times New Roman" panose="02020603050405020304" pitchFamily="18" charset="0"/>
                <a:cs typeface="Arial" panose="020B0604020202020204" pitchFamily="34" charset="0"/>
              </a:rPr>
              <a:t>Normen dagelijkse behoefte in liters per dag </a:t>
            </a:r>
            <a:br>
              <a:rPr lang="nl-NL" sz="2800" dirty="0">
                <a:effectLst/>
                <a:latin typeface="Arial" panose="020B0604020202020204" pitchFamily="34" charset="0"/>
                <a:ea typeface="Times New Roman" panose="02020603050405020304" pitchFamily="18"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61423C0E-C277-42B9-8EAA-71DD2C64B3D2}"/>
              </a:ext>
            </a:extLst>
          </p:cNvPr>
          <p:cNvSpPr>
            <a:spLocks noGrp="1"/>
          </p:cNvSpPr>
          <p:nvPr>
            <p:ph idx="1"/>
          </p:nvPr>
        </p:nvSpPr>
        <p:spPr>
          <a:xfrm>
            <a:off x="1412153" y="1367861"/>
            <a:ext cx="8846773" cy="4929411"/>
          </a:xfrm>
        </p:spPr>
        <p:txBody>
          <a:bodyPr/>
          <a:lstStyle/>
          <a:p>
            <a:pPr marL="342900" lvl="0" indent="-342900">
              <a:lnSpc>
                <a:spcPct val="115000"/>
              </a:lnSpc>
              <a:spcBef>
                <a:spcPts val="55"/>
              </a:spcBef>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Lacterende zeug &lt; 11 biggen		15-20</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5"/>
              </a:spcBef>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Lacterende zeug &gt; 11 biggen		20-30</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5"/>
              </a:spcBef>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Guste/ dragende zeugen		8-10</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5"/>
              </a:spcBef>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Dragende zeugen dag 85-114		10-12</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5"/>
              </a:spcBef>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Gespeende big				1-2</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5"/>
              </a:spcBef>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Vleesvarken 25 kg			2,5</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5"/>
              </a:spcBef>
              <a:spcAft>
                <a:spcPts val="1000"/>
              </a:spcAft>
              <a:buFont typeface="Symbol" panose="05050102010706020507" pitchFamily="18" charset="2"/>
              <a:buChar char=""/>
            </a:pPr>
            <a:r>
              <a:rPr lang="nl-NL" sz="2500" dirty="0">
                <a:effectLst/>
                <a:latin typeface="Arial" panose="020B0604020202020204" pitchFamily="34" charset="0"/>
                <a:ea typeface="Times New Roman" panose="02020603050405020304" pitchFamily="18" charset="0"/>
                <a:cs typeface="Times New Roman" panose="02020603050405020304" pitchFamily="18" charset="0"/>
              </a:rPr>
              <a:t>Vleesvarken 100 kg			6</a:t>
            </a:r>
            <a:endParaRPr lang="nl-NL" sz="25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5" name="Tekstvak 4">
            <a:extLst>
              <a:ext uri="{FF2B5EF4-FFF2-40B4-BE49-F238E27FC236}">
                <a16:creationId xmlns:a16="http://schemas.microsoft.com/office/drawing/2014/main" id="{BF5B81F8-4ED8-49F6-85A7-3509DA168652}"/>
              </a:ext>
            </a:extLst>
          </p:cNvPr>
          <p:cNvSpPr txBox="1"/>
          <p:nvPr/>
        </p:nvSpPr>
        <p:spPr>
          <a:xfrm>
            <a:off x="5633787" y="5066710"/>
            <a:ext cx="6093994" cy="1200329"/>
          </a:xfrm>
          <a:prstGeom prst="rect">
            <a:avLst/>
          </a:prstGeom>
          <a:noFill/>
          <a:ln w="38100">
            <a:solidFill>
              <a:schemeClr val="tx1"/>
            </a:solidFill>
          </a:ln>
        </p:spPr>
        <p:txBody>
          <a:bodyPr wrap="square">
            <a:spAutoFit/>
          </a:bodyPr>
          <a:lstStyle/>
          <a:p>
            <a:r>
              <a:rPr lang="nl-NL" b="1" dirty="0"/>
              <a:t>Opname Vleesvarken:		5,7 liter</a:t>
            </a:r>
          </a:p>
          <a:p>
            <a:r>
              <a:rPr lang="nl-NL" dirty="0"/>
              <a:t>-	Verdampen 		1,0 liter</a:t>
            </a:r>
          </a:p>
          <a:p>
            <a:r>
              <a:rPr lang="nl-NL" dirty="0"/>
              <a:t>-	Vleesgroei 		0,5 liter</a:t>
            </a:r>
          </a:p>
          <a:p>
            <a:r>
              <a:rPr lang="nl-NL" dirty="0"/>
              <a:t>-	Mest urine 		4,2 liter</a:t>
            </a:r>
          </a:p>
        </p:txBody>
      </p:sp>
    </p:spTree>
    <p:extLst>
      <p:ext uri="{BB962C8B-B14F-4D97-AF65-F5344CB8AC3E}">
        <p14:creationId xmlns:p14="http://schemas.microsoft.com/office/powerpoint/2010/main" val="238823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57C86-DFD4-4110-A9AA-16FCE9934554}"/>
              </a:ext>
            </a:extLst>
          </p:cNvPr>
          <p:cNvSpPr>
            <a:spLocks noGrp="1"/>
          </p:cNvSpPr>
          <p:nvPr>
            <p:ph type="title"/>
          </p:nvPr>
        </p:nvSpPr>
        <p:spPr/>
        <p:txBody>
          <a:bodyPr/>
          <a:lstStyle/>
          <a:p>
            <a:r>
              <a:rPr lang="nl-NL" dirty="0"/>
              <a:t>Waarom drinkt varken soms teveel?</a:t>
            </a:r>
          </a:p>
        </p:txBody>
      </p:sp>
      <p:sp>
        <p:nvSpPr>
          <p:cNvPr id="3" name="Tijdelijke aanduiding voor inhoud 2">
            <a:extLst>
              <a:ext uri="{FF2B5EF4-FFF2-40B4-BE49-F238E27FC236}">
                <a16:creationId xmlns:a16="http://schemas.microsoft.com/office/drawing/2014/main" id="{6CA6BEEC-9956-4BF4-8084-01081C921875}"/>
              </a:ext>
            </a:extLst>
          </p:cNvPr>
          <p:cNvSpPr>
            <a:spLocks noGrp="1"/>
          </p:cNvSpPr>
          <p:nvPr>
            <p:ph idx="1"/>
          </p:nvPr>
        </p:nvSpPr>
        <p:spPr/>
        <p:txBody>
          <a:bodyPr/>
          <a:lstStyle/>
          <a:p>
            <a:r>
              <a:rPr lang="nl-NL" dirty="0"/>
              <a:t>Afwijkend, stereotiep gedrag</a:t>
            </a:r>
          </a:p>
          <a:p>
            <a:r>
              <a:rPr lang="nl-NL" dirty="0"/>
              <a:t>Verveling</a:t>
            </a:r>
          </a:p>
          <a:p>
            <a:r>
              <a:rPr lang="nl-NL" dirty="0"/>
              <a:t>Spelen/ exploratiegedrag</a:t>
            </a:r>
          </a:p>
          <a:p>
            <a:r>
              <a:rPr lang="nl-NL" dirty="0"/>
              <a:t>Morsen voor afkoeling</a:t>
            </a:r>
          </a:p>
          <a:p>
            <a:r>
              <a:rPr lang="nl-NL" dirty="0"/>
              <a:t>Hoog zout % in de brij</a:t>
            </a:r>
          </a:p>
        </p:txBody>
      </p:sp>
      <p:pic>
        <p:nvPicPr>
          <p:cNvPr id="4" name="Afbeelding 3">
            <a:extLst>
              <a:ext uri="{FF2B5EF4-FFF2-40B4-BE49-F238E27FC236}">
                <a16:creationId xmlns:a16="http://schemas.microsoft.com/office/drawing/2014/main" id="{4C146A00-30CD-47EA-800E-CAD0147A262C}"/>
              </a:ext>
            </a:extLst>
          </p:cNvPr>
          <p:cNvPicPr>
            <a:picLocks noChangeAspect="1"/>
          </p:cNvPicPr>
          <p:nvPr/>
        </p:nvPicPr>
        <p:blipFill>
          <a:blip r:embed="rId3"/>
          <a:stretch>
            <a:fillRect/>
          </a:stretch>
        </p:blipFill>
        <p:spPr>
          <a:xfrm>
            <a:off x="7069898" y="4124793"/>
            <a:ext cx="4565465" cy="2400551"/>
          </a:xfrm>
          <a:prstGeom prst="rect">
            <a:avLst/>
          </a:prstGeom>
        </p:spPr>
      </p:pic>
    </p:spTree>
    <p:extLst>
      <p:ext uri="{BB962C8B-B14F-4D97-AF65-F5344CB8AC3E}">
        <p14:creationId xmlns:p14="http://schemas.microsoft.com/office/powerpoint/2010/main" val="19898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52C17-067C-46B7-845B-DEC4BD8F01F8}"/>
              </a:ext>
            </a:extLst>
          </p:cNvPr>
          <p:cNvSpPr>
            <a:spLocks noGrp="1"/>
          </p:cNvSpPr>
          <p:nvPr>
            <p:ph type="title"/>
          </p:nvPr>
        </p:nvSpPr>
        <p:spPr>
          <a:xfrm>
            <a:off x="371476" y="296863"/>
            <a:ext cx="11437745" cy="1160403"/>
          </a:xfrm>
        </p:spPr>
        <p:txBody>
          <a:bodyPr anchor="t">
            <a:normAutofit/>
          </a:bodyPr>
          <a:lstStyle/>
          <a:p>
            <a:r>
              <a:rPr lang="nl-NL">
                <a:effectLst/>
              </a:rPr>
              <a:t>Functies van water?</a:t>
            </a:r>
            <a:endParaRPr lang="nl-NL"/>
          </a:p>
        </p:txBody>
      </p:sp>
      <p:sp>
        <p:nvSpPr>
          <p:cNvPr id="3" name="Tijdelijke aanduiding voor inhoud 2">
            <a:extLst>
              <a:ext uri="{FF2B5EF4-FFF2-40B4-BE49-F238E27FC236}">
                <a16:creationId xmlns:a16="http://schemas.microsoft.com/office/drawing/2014/main" id="{6B4BC992-5B4A-484C-81F3-E257B41A0393}"/>
              </a:ext>
            </a:extLst>
          </p:cNvPr>
          <p:cNvSpPr>
            <a:spLocks noGrp="1"/>
          </p:cNvSpPr>
          <p:nvPr>
            <p:ph type="body" sz="quarter" idx="13"/>
          </p:nvPr>
        </p:nvSpPr>
        <p:spPr>
          <a:xfrm>
            <a:off x="371475" y="1709738"/>
            <a:ext cx="5645150" cy="4419599"/>
          </a:xfrm>
        </p:spPr>
        <p:txBody>
          <a:bodyPr>
            <a:normAutofit/>
          </a:bodyPr>
          <a:lstStyle/>
          <a:p>
            <a:pPr marL="342900" lvl="0" indent="-342900">
              <a:spcAft>
                <a:spcPts val="600"/>
              </a:spcAft>
              <a:buFont typeface="+mj-lt"/>
              <a:buAutoNum type="arabicPeriod"/>
            </a:pPr>
            <a:r>
              <a:rPr lang="nl-NL" sz="2400" dirty="0">
                <a:effectLst/>
              </a:rPr>
              <a:t>Bouwstof voor alle weefsels ook nodig voor vorming van eiwitten</a:t>
            </a:r>
          </a:p>
          <a:p>
            <a:pPr marL="342900" lvl="0" indent="-342900">
              <a:spcAft>
                <a:spcPts val="600"/>
              </a:spcAft>
              <a:buFont typeface="+mj-lt"/>
              <a:buAutoNum type="arabicPeriod"/>
            </a:pPr>
            <a:r>
              <a:rPr lang="nl-NL" sz="2400" dirty="0">
                <a:effectLst/>
              </a:rPr>
              <a:t>Grondstof voor spijsverteringssappen enzymen</a:t>
            </a:r>
          </a:p>
          <a:p>
            <a:pPr marL="342900" lvl="0" indent="-342900">
              <a:spcAft>
                <a:spcPts val="600"/>
              </a:spcAft>
              <a:buFont typeface="+mj-lt"/>
              <a:buAutoNum type="arabicPeriod"/>
            </a:pPr>
            <a:r>
              <a:rPr lang="nl-NL" sz="2400" dirty="0">
                <a:effectLst/>
              </a:rPr>
              <a:t>Transport voedingstoffen en afvalstoffen</a:t>
            </a:r>
          </a:p>
          <a:p>
            <a:pPr marL="342900" lvl="0" indent="-342900">
              <a:spcAft>
                <a:spcPts val="600"/>
              </a:spcAft>
              <a:buFont typeface="+mj-lt"/>
              <a:buAutoNum type="arabicPeriod"/>
            </a:pPr>
            <a:r>
              <a:rPr lang="nl-NL" sz="2400" dirty="0">
                <a:effectLst/>
              </a:rPr>
              <a:t>Maken van bijvoorbeeld melk en vlees</a:t>
            </a:r>
          </a:p>
          <a:p>
            <a:pPr marL="342900" lvl="0" indent="-342900">
              <a:spcAft>
                <a:spcPts val="600"/>
              </a:spcAft>
              <a:buFont typeface="+mj-lt"/>
              <a:buAutoNum type="arabicPeriod"/>
            </a:pPr>
            <a:r>
              <a:rPr lang="nl-NL" sz="2400" dirty="0">
                <a:effectLst/>
              </a:rPr>
              <a:t>Warmteregulatie</a:t>
            </a:r>
          </a:p>
          <a:p>
            <a:pPr>
              <a:spcAft>
                <a:spcPts val="600"/>
              </a:spcAft>
            </a:pPr>
            <a:endParaRPr lang="nl-NL" dirty="0"/>
          </a:p>
        </p:txBody>
      </p:sp>
      <p:pic>
        <p:nvPicPr>
          <p:cNvPr id="4" name="Afbeelding 3">
            <a:extLst>
              <a:ext uri="{FF2B5EF4-FFF2-40B4-BE49-F238E27FC236}">
                <a16:creationId xmlns:a16="http://schemas.microsoft.com/office/drawing/2014/main" id="{8FDE8212-FD06-42CD-BCDC-F58A15AE591F}"/>
              </a:ext>
            </a:extLst>
          </p:cNvPr>
          <p:cNvPicPr>
            <a:picLocks noChangeAspect="1"/>
          </p:cNvPicPr>
          <p:nvPr/>
        </p:nvPicPr>
        <p:blipFill>
          <a:blip r:embed="rId3"/>
          <a:stretch>
            <a:fillRect/>
          </a:stretch>
        </p:blipFill>
        <p:spPr>
          <a:xfrm>
            <a:off x="6164071" y="1894144"/>
            <a:ext cx="5656454" cy="3525325"/>
          </a:xfrm>
          <a:prstGeom prst="rect">
            <a:avLst/>
          </a:prstGeom>
          <a:noFill/>
        </p:spPr>
      </p:pic>
      <p:sp>
        <p:nvSpPr>
          <p:cNvPr id="9" name="Text Placeholder 4">
            <a:extLst>
              <a:ext uri="{FF2B5EF4-FFF2-40B4-BE49-F238E27FC236}">
                <a16:creationId xmlns:a16="http://schemas.microsoft.com/office/drawing/2014/main" id="{FAA05E8E-D51E-4CD3-8155-C99A9B650A36}"/>
              </a:ext>
            </a:extLst>
          </p:cNvPr>
          <p:cNvSpPr>
            <a:spLocks noGrp="1"/>
          </p:cNvSpPr>
          <p:nvPr>
            <p:ph type="body" sz="quarter" idx="16"/>
          </p:nvPr>
        </p:nvSpPr>
        <p:spPr>
          <a:xfrm>
            <a:off x="6175377" y="5722937"/>
            <a:ext cx="5645148" cy="406401"/>
          </a:xfrm>
        </p:spPr>
        <p:txBody>
          <a:bodyPr/>
          <a:lstStyle/>
          <a:p>
            <a:endParaRPr lang="en-US"/>
          </a:p>
        </p:txBody>
      </p:sp>
    </p:spTree>
    <p:extLst>
      <p:ext uri="{BB962C8B-B14F-4D97-AF65-F5344CB8AC3E}">
        <p14:creationId xmlns:p14="http://schemas.microsoft.com/office/powerpoint/2010/main" val="9824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D50A-A72B-46C1-ABD2-8ACF5638053E}"/>
              </a:ext>
            </a:extLst>
          </p:cNvPr>
          <p:cNvSpPr>
            <a:spLocks noGrp="1"/>
          </p:cNvSpPr>
          <p:nvPr>
            <p:ph type="title"/>
          </p:nvPr>
        </p:nvSpPr>
        <p:spPr>
          <a:xfrm>
            <a:off x="2639617" y="332656"/>
            <a:ext cx="5009070" cy="648072"/>
          </a:xfrm>
        </p:spPr>
        <p:txBody>
          <a:bodyPr/>
          <a:lstStyle/>
          <a:p>
            <a:r>
              <a:rPr lang="nl-NL" dirty="0"/>
              <a:t>Warmteregulatie</a:t>
            </a:r>
          </a:p>
        </p:txBody>
      </p:sp>
      <p:sp>
        <p:nvSpPr>
          <p:cNvPr id="3" name="Tijdelijke aanduiding voor inhoud 2">
            <a:extLst>
              <a:ext uri="{FF2B5EF4-FFF2-40B4-BE49-F238E27FC236}">
                <a16:creationId xmlns:a16="http://schemas.microsoft.com/office/drawing/2014/main" id="{FB505AA3-BE26-42A3-909B-01F638702E09}"/>
              </a:ext>
            </a:extLst>
          </p:cNvPr>
          <p:cNvSpPr>
            <a:spLocks noGrp="1"/>
          </p:cNvSpPr>
          <p:nvPr>
            <p:ph idx="1"/>
          </p:nvPr>
        </p:nvSpPr>
        <p:spPr>
          <a:xfrm>
            <a:off x="1006641" y="1282814"/>
            <a:ext cx="10178717" cy="4929411"/>
          </a:xfrm>
        </p:spPr>
        <p:txBody>
          <a:bodyPr/>
          <a:lstStyle/>
          <a:p>
            <a:r>
              <a:rPr lang="nl-NL" sz="2400" dirty="0"/>
              <a:t>Hittestress voorkomen (ideale temp. Tussen 0 en 15 graden)</a:t>
            </a:r>
          </a:p>
          <a:p>
            <a:endParaRPr lang="nl-NL" sz="2400" dirty="0"/>
          </a:p>
          <a:p>
            <a:r>
              <a:rPr lang="nl-NL" sz="2400" dirty="0"/>
              <a:t>Scheren als op stal </a:t>
            </a:r>
          </a:p>
          <a:p>
            <a:pPr marL="0" indent="0">
              <a:buNone/>
            </a:pPr>
            <a:endParaRPr lang="nl-NL" dirty="0"/>
          </a:p>
        </p:txBody>
      </p:sp>
      <p:pic>
        <p:nvPicPr>
          <p:cNvPr id="4" name="Afbeelding 3">
            <a:extLst>
              <a:ext uri="{FF2B5EF4-FFF2-40B4-BE49-F238E27FC236}">
                <a16:creationId xmlns:a16="http://schemas.microsoft.com/office/drawing/2014/main" id="{9B3403B3-37B7-4D0B-994F-392DBFB7FD08}"/>
              </a:ext>
            </a:extLst>
          </p:cNvPr>
          <p:cNvPicPr>
            <a:picLocks noChangeAspect="1"/>
          </p:cNvPicPr>
          <p:nvPr/>
        </p:nvPicPr>
        <p:blipFill>
          <a:blip r:embed="rId3"/>
          <a:stretch>
            <a:fillRect/>
          </a:stretch>
        </p:blipFill>
        <p:spPr>
          <a:xfrm>
            <a:off x="890336" y="3385144"/>
            <a:ext cx="3922295" cy="2957043"/>
          </a:xfrm>
          <a:prstGeom prst="rect">
            <a:avLst/>
          </a:prstGeom>
        </p:spPr>
      </p:pic>
      <p:pic>
        <p:nvPicPr>
          <p:cNvPr id="5" name="Afbeelding 4">
            <a:extLst>
              <a:ext uri="{FF2B5EF4-FFF2-40B4-BE49-F238E27FC236}">
                <a16:creationId xmlns:a16="http://schemas.microsoft.com/office/drawing/2014/main" id="{F32335E7-EB45-4422-94F9-D029A53E5551}"/>
              </a:ext>
            </a:extLst>
          </p:cNvPr>
          <p:cNvPicPr>
            <a:picLocks noChangeAspect="1"/>
          </p:cNvPicPr>
          <p:nvPr/>
        </p:nvPicPr>
        <p:blipFill>
          <a:blip r:embed="rId4"/>
          <a:stretch>
            <a:fillRect/>
          </a:stretch>
        </p:blipFill>
        <p:spPr>
          <a:xfrm>
            <a:off x="5277183" y="2133844"/>
            <a:ext cx="6549858" cy="4191910"/>
          </a:xfrm>
          <a:prstGeom prst="rect">
            <a:avLst/>
          </a:prstGeom>
        </p:spPr>
      </p:pic>
    </p:spTree>
    <p:extLst>
      <p:ext uri="{BB962C8B-B14F-4D97-AF65-F5344CB8AC3E}">
        <p14:creationId xmlns:p14="http://schemas.microsoft.com/office/powerpoint/2010/main" val="408702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D0796-4E6E-40E4-89C2-38FE1EFC3719}"/>
              </a:ext>
            </a:extLst>
          </p:cNvPr>
          <p:cNvSpPr>
            <a:spLocks noGrp="1"/>
          </p:cNvSpPr>
          <p:nvPr>
            <p:ph type="title"/>
          </p:nvPr>
        </p:nvSpPr>
        <p:spPr>
          <a:xfrm>
            <a:off x="371476" y="296863"/>
            <a:ext cx="11437745" cy="1160403"/>
          </a:xfrm>
        </p:spPr>
        <p:txBody>
          <a:bodyPr anchor="t">
            <a:normAutofit/>
          </a:bodyPr>
          <a:lstStyle/>
          <a:p>
            <a:r>
              <a:rPr lang="nl-NL" dirty="0"/>
              <a:t>Vochtbehoefte per dier per dag:</a:t>
            </a:r>
            <a:br>
              <a:rPr lang="nl-NL" dirty="0"/>
            </a:br>
            <a:endParaRPr lang="nl-NL" dirty="0"/>
          </a:p>
        </p:txBody>
      </p:sp>
      <p:sp>
        <p:nvSpPr>
          <p:cNvPr id="3" name="Tijdelijke aanduiding voor inhoud 2">
            <a:extLst>
              <a:ext uri="{FF2B5EF4-FFF2-40B4-BE49-F238E27FC236}">
                <a16:creationId xmlns:a16="http://schemas.microsoft.com/office/drawing/2014/main" id="{3E72CD5B-58E8-4ADC-A367-8A1C6A3003F1}"/>
              </a:ext>
            </a:extLst>
          </p:cNvPr>
          <p:cNvSpPr>
            <a:spLocks noGrp="1"/>
          </p:cNvSpPr>
          <p:nvPr>
            <p:ph type="body" sz="quarter" idx="13"/>
          </p:nvPr>
        </p:nvSpPr>
        <p:spPr>
          <a:xfrm>
            <a:off x="371475" y="1709738"/>
            <a:ext cx="5645150" cy="4419599"/>
          </a:xfrm>
        </p:spPr>
        <p:txBody>
          <a:bodyPr>
            <a:normAutofit fontScale="92500" lnSpcReduction="20000"/>
          </a:bodyPr>
          <a:lstStyle/>
          <a:p>
            <a:pPr>
              <a:spcAft>
                <a:spcPts val="600"/>
              </a:spcAft>
            </a:pPr>
            <a:r>
              <a:rPr lang="nl-NL" sz="2400" dirty="0"/>
              <a:t>Melkvee (10 kg melk/dag):	</a:t>
            </a:r>
          </a:p>
          <a:p>
            <a:pPr marL="0" indent="0">
              <a:spcAft>
                <a:spcPts val="600"/>
              </a:spcAft>
              <a:buNone/>
            </a:pPr>
            <a:r>
              <a:rPr lang="nl-NL" sz="2400" dirty="0"/>
              <a:t>			40-70 liter / dag</a:t>
            </a:r>
          </a:p>
          <a:p>
            <a:pPr>
              <a:spcAft>
                <a:spcPts val="600"/>
              </a:spcAft>
            </a:pPr>
            <a:r>
              <a:rPr lang="nl-NL" sz="2400" dirty="0"/>
              <a:t>Melkvee (50 kg melk/dag):	</a:t>
            </a:r>
          </a:p>
          <a:p>
            <a:pPr marL="0" indent="0">
              <a:spcAft>
                <a:spcPts val="600"/>
              </a:spcAft>
              <a:buNone/>
            </a:pPr>
            <a:r>
              <a:rPr lang="nl-NL" sz="2400" dirty="0"/>
              <a:t>			100-200 liter / dag</a:t>
            </a:r>
          </a:p>
          <a:p>
            <a:pPr>
              <a:spcAft>
                <a:spcPts val="600"/>
              </a:spcAft>
            </a:pPr>
            <a:r>
              <a:rPr lang="nl-NL" sz="2400" dirty="0"/>
              <a:t>Droogstaande koe:	</a:t>
            </a:r>
          </a:p>
          <a:p>
            <a:pPr marL="0" indent="0">
              <a:spcAft>
                <a:spcPts val="600"/>
              </a:spcAft>
              <a:buNone/>
            </a:pPr>
            <a:r>
              <a:rPr lang="nl-NL" sz="2400" dirty="0"/>
              <a:t>			30-60 liter / dag</a:t>
            </a:r>
          </a:p>
          <a:p>
            <a:pPr>
              <a:spcAft>
                <a:spcPts val="600"/>
              </a:spcAft>
            </a:pPr>
            <a:r>
              <a:rPr lang="nl-NL" sz="2400" dirty="0"/>
              <a:t>Jongvee (1-2 jaar):	</a:t>
            </a:r>
          </a:p>
          <a:p>
            <a:pPr marL="0" indent="0">
              <a:spcAft>
                <a:spcPts val="600"/>
              </a:spcAft>
              <a:buNone/>
            </a:pPr>
            <a:r>
              <a:rPr lang="nl-NL" sz="2400" dirty="0"/>
              <a:t>			15-25 liter / dag</a:t>
            </a:r>
          </a:p>
          <a:p>
            <a:pPr>
              <a:spcAft>
                <a:spcPts val="600"/>
              </a:spcAft>
            </a:pPr>
            <a:r>
              <a:rPr lang="nl-NL" sz="2400" dirty="0"/>
              <a:t>Kalf (&lt;1 jaar):	</a:t>
            </a:r>
          </a:p>
          <a:p>
            <a:pPr marL="0" indent="0">
              <a:spcAft>
                <a:spcPts val="600"/>
              </a:spcAft>
              <a:buNone/>
            </a:pPr>
            <a:r>
              <a:rPr lang="nl-NL" sz="2400" dirty="0"/>
              <a:t>			5-15 liter / dag</a:t>
            </a:r>
          </a:p>
          <a:p>
            <a:pPr>
              <a:spcAft>
                <a:spcPts val="600"/>
              </a:spcAft>
            </a:pPr>
            <a:r>
              <a:rPr lang="nl-NL" sz="2400" dirty="0"/>
              <a:t>Vleesstier:	</a:t>
            </a:r>
          </a:p>
          <a:p>
            <a:pPr marL="0" indent="0">
              <a:spcAft>
                <a:spcPts val="600"/>
              </a:spcAft>
              <a:buNone/>
            </a:pPr>
            <a:r>
              <a:rPr lang="nl-NL" sz="2400" dirty="0"/>
              <a:t>			20-60 liter / dag</a:t>
            </a:r>
          </a:p>
          <a:p>
            <a:pPr>
              <a:spcAft>
                <a:spcPts val="600"/>
              </a:spcAft>
            </a:pPr>
            <a:endParaRPr lang="nl-NL" dirty="0"/>
          </a:p>
        </p:txBody>
      </p:sp>
      <p:pic>
        <p:nvPicPr>
          <p:cNvPr id="4" name="Afbeelding 3">
            <a:extLst>
              <a:ext uri="{FF2B5EF4-FFF2-40B4-BE49-F238E27FC236}">
                <a16:creationId xmlns:a16="http://schemas.microsoft.com/office/drawing/2014/main" id="{755FF010-E41C-4DAC-888B-23F0EA791927}"/>
              </a:ext>
            </a:extLst>
          </p:cNvPr>
          <p:cNvPicPr>
            <a:picLocks noChangeAspect="1"/>
          </p:cNvPicPr>
          <p:nvPr/>
        </p:nvPicPr>
        <p:blipFill>
          <a:blip r:embed="rId3"/>
          <a:stretch>
            <a:fillRect/>
          </a:stretch>
        </p:blipFill>
        <p:spPr>
          <a:xfrm>
            <a:off x="6270893" y="2216075"/>
            <a:ext cx="5549631" cy="2909234"/>
          </a:xfrm>
          <a:prstGeom prst="rect">
            <a:avLst/>
          </a:prstGeom>
          <a:noFill/>
        </p:spPr>
      </p:pic>
      <p:sp>
        <p:nvSpPr>
          <p:cNvPr id="11" name="Text Placeholder 4">
            <a:extLst>
              <a:ext uri="{FF2B5EF4-FFF2-40B4-BE49-F238E27FC236}">
                <a16:creationId xmlns:a16="http://schemas.microsoft.com/office/drawing/2014/main" id="{00158FEF-C944-4424-9683-267B75BD567B}"/>
              </a:ext>
            </a:extLst>
          </p:cNvPr>
          <p:cNvSpPr>
            <a:spLocks noGrp="1"/>
          </p:cNvSpPr>
          <p:nvPr>
            <p:ph type="body" sz="quarter" idx="16"/>
          </p:nvPr>
        </p:nvSpPr>
        <p:spPr>
          <a:xfrm>
            <a:off x="6175377" y="5722937"/>
            <a:ext cx="5645148" cy="406401"/>
          </a:xfrm>
        </p:spPr>
        <p:txBody>
          <a:bodyPr/>
          <a:lstStyle/>
          <a:p>
            <a:endParaRPr lang="en-US"/>
          </a:p>
        </p:txBody>
      </p:sp>
    </p:spTree>
    <p:extLst>
      <p:ext uri="{BB962C8B-B14F-4D97-AF65-F5344CB8AC3E}">
        <p14:creationId xmlns:p14="http://schemas.microsoft.com/office/powerpoint/2010/main" val="412322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B6A5531C-CEA4-4D7E-AD36-3997B00AD9E7}"/>
              </a:ext>
            </a:extLst>
          </p:cNvPr>
          <p:cNvSpPr>
            <a:spLocks noGrp="1"/>
          </p:cNvSpPr>
          <p:nvPr>
            <p:ph type="body" sz="quarter" idx="16"/>
          </p:nvPr>
        </p:nvSpPr>
        <p:spPr>
          <a:xfrm>
            <a:off x="371475" y="5722937"/>
            <a:ext cx="5645148" cy="406401"/>
          </a:xfrm>
        </p:spPr>
        <p:txBody>
          <a:bodyPr/>
          <a:lstStyle/>
          <a:p>
            <a:endParaRPr lang="en-US"/>
          </a:p>
        </p:txBody>
      </p:sp>
      <p:pic>
        <p:nvPicPr>
          <p:cNvPr id="4" name="Afbeelding 3">
            <a:extLst>
              <a:ext uri="{FF2B5EF4-FFF2-40B4-BE49-F238E27FC236}">
                <a16:creationId xmlns:a16="http://schemas.microsoft.com/office/drawing/2014/main" id="{E347158B-2C4F-413C-ABE0-B6D5B49B1854}"/>
              </a:ext>
            </a:extLst>
          </p:cNvPr>
          <p:cNvPicPr>
            <a:picLocks noChangeAspect="1"/>
          </p:cNvPicPr>
          <p:nvPr/>
        </p:nvPicPr>
        <p:blipFill rotWithShape="1">
          <a:blip r:embed="rId3"/>
          <a:srcRect r="2929" b="-2"/>
          <a:stretch/>
        </p:blipFill>
        <p:spPr>
          <a:xfrm>
            <a:off x="371475" y="1700213"/>
            <a:ext cx="5656454" cy="3913188"/>
          </a:xfrm>
          <a:prstGeom prst="rect">
            <a:avLst/>
          </a:prstGeom>
          <a:noFill/>
        </p:spPr>
      </p:pic>
      <p:sp>
        <p:nvSpPr>
          <p:cNvPr id="3" name="Tijdelijke aanduiding voor inhoud 2">
            <a:extLst>
              <a:ext uri="{FF2B5EF4-FFF2-40B4-BE49-F238E27FC236}">
                <a16:creationId xmlns:a16="http://schemas.microsoft.com/office/drawing/2014/main" id="{1399D831-5B3E-4500-9014-150735738467}"/>
              </a:ext>
            </a:extLst>
          </p:cNvPr>
          <p:cNvSpPr>
            <a:spLocks noGrp="1"/>
          </p:cNvSpPr>
          <p:nvPr>
            <p:ph type="body" sz="quarter" idx="13"/>
          </p:nvPr>
        </p:nvSpPr>
        <p:spPr>
          <a:xfrm>
            <a:off x="6175376" y="1700212"/>
            <a:ext cx="4823846" cy="4429125"/>
          </a:xfrm>
        </p:spPr>
        <p:txBody>
          <a:bodyPr>
            <a:normAutofit/>
          </a:bodyPr>
          <a:lstStyle/>
          <a:p>
            <a:pPr>
              <a:spcAft>
                <a:spcPts val="600"/>
              </a:spcAft>
            </a:pPr>
            <a:r>
              <a:rPr lang="nl-NL" sz="2400" dirty="0"/>
              <a:t>Beschikbaarheid en kwaliteit van het drinkwater</a:t>
            </a:r>
          </a:p>
          <a:p>
            <a:pPr>
              <a:spcAft>
                <a:spcPts val="600"/>
              </a:spcAft>
            </a:pPr>
            <a:endParaRPr lang="nl-NL" sz="2400" dirty="0"/>
          </a:p>
          <a:p>
            <a:pPr>
              <a:spcAft>
                <a:spcPts val="600"/>
              </a:spcAft>
            </a:pPr>
            <a:r>
              <a:rPr lang="nl-NL" sz="2400" dirty="0">
                <a:effectLst/>
              </a:rPr>
              <a:t>Drinkgedrag van melkkoeien</a:t>
            </a:r>
            <a:endParaRPr lang="nl-NL" sz="2400" dirty="0"/>
          </a:p>
        </p:txBody>
      </p:sp>
      <p:sp>
        <p:nvSpPr>
          <p:cNvPr id="2" name="Titel 1">
            <a:extLst>
              <a:ext uri="{FF2B5EF4-FFF2-40B4-BE49-F238E27FC236}">
                <a16:creationId xmlns:a16="http://schemas.microsoft.com/office/drawing/2014/main" id="{70F2C223-40E7-4105-B4CC-2318EBBDB64D}"/>
              </a:ext>
            </a:extLst>
          </p:cNvPr>
          <p:cNvSpPr>
            <a:spLocks noGrp="1"/>
          </p:cNvSpPr>
          <p:nvPr>
            <p:ph type="title"/>
          </p:nvPr>
        </p:nvSpPr>
        <p:spPr>
          <a:xfrm>
            <a:off x="371476" y="296863"/>
            <a:ext cx="11437745" cy="1160403"/>
          </a:xfrm>
        </p:spPr>
        <p:txBody>
          <a:bodyPr anchor="t">
            <a:normAutofit/>
          </a:bodyPr>
          <a:lstStyle/>
          <a:p>
            <a:r>
              <a:rPr lang="nl-NL" dirty="0"/>
              <a:t>Overige aandachtspunten</a:t>
            </a:r>
          </a:p>
        </p:txBody>
      </p:sp>
    </p:spTree>
    <p:extLst>
      <p:ext uri="{BB962C8B-B14F-4D97-AF65-F5344CB8AC3E}">
        <p14:creationId xmlns:p14="http://schemas.microsoft.com/office/powerpoint/2010/main" val="27167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C14A5-5FDE-4EF3-9E56-2AE5F536C696}"/>
              </a:ext>
            </a:extLst>
          </p:cNvPr>
          <p:cNvSpPr>
            <a:spLocks noGrp="1"/>
          </p:cNvSpPr>
          <p:nvPr>
            <p:ph type="title"/>
          </p:nvPr>
        </p:nvSpPr>
        <p:spPr>
          <a:xfrm>
            <a:off x="640416" y="728663"/>
            <a:ext cx="10260000" cy="1160403"/>
          </a:xfrm>
        </p:spPr>
        <p:txBody>
          <a:bodyPr anchor="t">
            <a:normAutofit/>
          </a:bodyPr>
          <a:lstStyle/>
          <a:p>
            <a:r>
              <a:rPr lang="nl-NL" sz="2800" kern="0" dirty="0">
                <a:effectLst/>
              </a:rPr>
              <a:t>Hoofdstuk 12 Drinkwaterbehoefte van het varken</a:t>
            </a:r>
            <a:br>
              <a:rPr lang="nl-NL" sz="2800" b="1" kern="0" dirty="0">
                <a:effectLst/>
              </a:rPr>
            </a:br>
            <a:endParaRPr lang="nl-NL" sz="2800" dirty="0"/>
          </a:p>
        </p:txBody>
      </p:sp>
      <p:pic>
        <p:nvPicPr>
          <p:cNvPr id="3" name="Afbeelding 2">
            <a:extLst>
              <a:ext uri="{FF2B5EF4-FFF2-40B4-BE49-F238E27FC236}">
                <a16:creationId xmlns:a16="http://schemas.microsoft.com/office/drawing/2014/main" id="{F942566F-4C52-4CF2-8BEE-8A3668525B93}"/>
              </a:ext>
            </a:extLst>
          </p:cNvPr>
          <p:cNvPicPr>
            <a:picLocks noChangeAspect="1"/>
          </p:cNvPicPr>
          <p:nvPr/>
        </p:nvPicPr>
        <p:blipFill rotWithShape="1">
          <a:blip r:embed="rId2"/>
          <a:srcRect t="20652" r="1" b="30329"/>
          <a:stretch/>
        </p:blipFill>
        <p:spPr>
          <a:xfrm>
            <a:off x="371475" y="1709738"/>
            <a:ext cx="11449050" cy="4419599"/>
          </a:xfrm>
          <a:prstGeom prst="rect">
            <a:avLst/>
          </a:prstGeom>
          <a:noFill/>
        </p:spPr>
      </p:pic>
    </p:spTree>
    <p:extLst>
      <p:ext uri="{BB962C8B-B14F-4D97-AF65-F5344CB8AC3E}">
        <p14:creationId xmlns:p14="http://schemas.microsoft.com/office/powerpoint/2010/main" val="67857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52C17-067C-46B7-845B-DEC4BD8F01F8}"/>
              </a:ext>
            </a:extLst>
          </p:cNvPr>
          <p:cNvSpPr>
            <a:spLocks noGrp="1"/>
          </p:cNvSpPr>
          <p:nvPr>
            <p:ph type="title"/>
          </p:nvPr>
        </p:nvSpPr>
        <p:spPr/>
        <p:txBody>
          <a:bodyPr/>
          <a:lstStyle/>
          <a:p>
            <a:r>
              <a:rPr lang="nl-NL" sz="3500" dirty="0">
                <a:effectLst/>
                <a:latin typeface="Arial" panose="020B0604020202020204" pitchFamily="34" charset="0"/>
                <a:ea typeface="Times New Roman" panose="02020603050405020304" pitchFamily="18" charset="0"/>
                <a:cs typeface="Times New Roman" panose="02020603050405020304" pitchFamily="18" charset="0"/>
              </a:rPr>
              <a:t>Functies van water?</a:t>
            </a:r>
            <a:endParaRPr lang="nl-NL" sz="3500" dirty="0"/>
          </a:p>
        </p:txBody>
      </p:sp>
      <p:sp>
        <p:nvSpPr>
          <p:cNvPr id="3" name="Tijdelijke aanduiding voor inhoud 2">
            <a:extLst>
              <a:ext uri="{FF2B5EF4-FFF2-40B4-BE49-F238E27FC236}">
                <a16:creationId xmlns:a16="http://schemas.microsoft.com/office/drawing/2014/main" id="{6B4BC992-5B4A-484C-81F3-E257B41A0393}"/>
              </a:ext>
            </a:extLst>
          </p:cNvPr>
          <p:cNvSpPr>
            <a:spLocks noGrp="1"/>
          </p:cNvSpPr>
          <p:nvPr>
            <p:ph idx="1"/>
          </p:nvPr>
        </p:nvSpPr>
        <p:spPr>
          <a:xfrm>
            <a:off x="1708485" y="1196753"/>
            <a:ext cx="9873916" cy="4929411"/>
          </a:xfrm>
        </p:spPr>
        <p:txBody>
          <a:bodyPr>
            <a:normAutofit/>
          </a:bodyPr>
          <a:lstStyle/>
          <a:p>
            <a:pPr marL="342900" lvl="0" indent="-342900">
              <a:lnSpc>
                <a:spcPct val="115000"/>
              </a:lnSpc>
              <a:buFont typeface="+mj-lt"/>
              <a:buAutoNum type="arabicPeriod"/>
            </a:pPr>
            <a:r>
              <a:rPr lang="nl-NL" sz="3000" dirty="0">
                <a:effectLst/>
                <a:latin typeface="Arial" panose="020B0604020202020204" pitchFamily="34" charset="0"/>
                <a:ea typeface="Calibri" panose="020F0502020204030204" pitchFamily="34" charset="0"/>
                <a:cs typeface="Arial" panose="020B0604020202020204" pitchFamily="34" charset="0"/>
              </a:rPr>
              <a:t>Bouwstof</a:t>
            </a:r>
          </a:p>
          <a:p>
            <a:pPr lvl="0">
              <a:lnSpc>
                <a:spcPct val="115000"/>
              </a:lnSpc>
              <a:buFont typeface="+mj-lt"/>
              <a:buAutoNum type="arabicPeriod"/>
            </a:pPr>
            <a:r>
              <a:rPr lang="nl-NL" sz="3000" dirty="0">
                <a:ea typeface="Calibri" panose="020F0502020204030204" pitchFamily="34" charset="0"/>
              </a:rPr>
              <a:t>Transportmiddel voedingstoffen en afvalstoffen</a:t>
            </a:r>
          </a:p>
          <a:p>
            <a:pPr marL="342900" lvl="0" indent="-342900">
              <a:lnSpc>
                <a:spcPct val="115000"/>
              </a:lnSpc>
              <a:buFont typeface="+mj-lt"/>
              <a:buAutoNum type="arabicPeriod"/>
            </a:pPr>
            <a:r>
              <a:rPr lang="nl-NL" sz="3000" dirty="0">
                <a:effectLst/>
                <a:latin typeface="Arial" panose="020B0604020202020204" pitchFamily="34" charset="0"/>
                <a:ea typeface="Calibri" panose="020F0502020204030204" pitchFamily="34" charset="0"/>
                <a:cs typeface="Times New Roman" panose="02020603050405020304" pitchFamily="18" charset="0"/>
              </a:rPr>
              <a:t>Oplosmiddel (speeksel en bloed)</a:t>
            </a:r>
          </a:p>
          <a:p>
            <a:pPr marL="342900" lvl="0" indent="-342900">
              <a:lnSpc>
                <a:spcPct val="115000"/>
              </a:lnSpc>
              <a:buFont typeface="+mj-lt"/>
              <a:buAutoNum type="arabicPeriod"/>
            </a:pPr>
            <a:r>
              <a:rPr lang="nl-NL" sz="3000" dirty="0">
                <a:effectLst/>
                <a:latin typeface="Arial" panose="020B0604020202020204" pitchFamily="34" charset="0"/>
                <a:ea typeface="Calibri" panose="020F0502020204030204" pitchFamily="34" charset="0"/>
                <a:cs typeface="Times New Roman" panose="02020603050405020304" pitchFamily="18" charset="0"/>
              </a:rPr>
              <a:t>Beschermt organen en gewrichten</a:t>
            </a:r>
          </a:p>
          <a:p>
            <a:pPr marL="342900" lvl="0" indent="-342900">
              <a:lnSpc>
                <a:spcPct val="115000"/>
              </a:lnSpc>
              <a:buFont typeface="+mj-lt"/>
              <a:buAutoNum type="arabicPeriod"/>
            </a:pPr>
            <a:r>
              <a:rPr lang="nl-NL" sz="3000" dirty="0">
                <a:effectLst/>
                <a:latin typeface="Arial" panose="020B0604020202020204" pitchFamily="34" charset="0"/>
                <a:ea typeface="Calibri" panose="020F0502020204030204" pitchFamily="34" charset="0"/>
                <a:cs typeface="Arial" panose="020B0604020202020204" pitchFamily="34" charset="0"/>
              </a:rPr>
              <a:t>Grondstof voor spijsverteringssappen enzymen</a:t>
            </a:r>
            <a:endParaRPr lang="nl-NL" sz="3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nl-NL" sz="3000" dirty="0">
                <a:effectLst/>
                <a:latin typeface="Arial" panose="020B0604020202020204" pitchFamily="34" charset="0"/>
                <a:ea typeface="Calibri" panose="020F0502020204030204" pitchFamily="34" charset="0"/>
                <a:cs typeface="Arial" panose="020B0604020202020204" pitchFamily="34" charset="0"/>
              </a:rPr>
              <a:t>Maken van bijvoorbeeld melk en vlees</a:t>
            </a:r>
            <a:endParaRPr lang="nl-NL" sz="3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nl-NL" sz="3000" dirty="0">
                <a:effectLst/>
                <a:latin typeface="Arial" panose="020B0604020202020204" pitchFamily="34" charset="0"/>
                <a:ea typeface="Calibri" panose="020F0502020204030204" pitchFamily="34" charset="0"/>
                <a:cs typeface="Arial" panose="020B0604020202020204" pitchFamily="34" charset="0"/>
              </a:rPr>
              <a:t>Warmteregulatie</a:t>
            </a:r>
            <a:endParaRPr lang="nl-NL" sz="300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8FDE8212-FD06-42CD-BCDC-F58A15AE591F}"/>
              </a:ext>
            </a:extLst>
          </p:cNvPr>
          <p:cNvPicPr>
            <a:picLocks noChangeAspect="1"/>
          </p:cNvPicPr>
          <p:nvPr/>
        </p:nvPicPr>
        <p:blipFill>
          <a:blip r:embed="rId3"/>
          <a:stretch>
            <a:fillRect/>
          </a:stretch>
        </p:blipFill>
        <p:spPr>
          <a:xfrm>
            <a:off x="8795081" y="4818284"/>
            <a:ext cx="2705100" cy="1685925"/>
          </a:xfrm>
          <a:prstGeom prst="rect">
            <a:avLst/>
          </a:prstGeom>
        </p:spPr>
      </p:pic>
    </p:spTree>
    <p:extLst>
      <p:ext uri="{BB962C8B-B14F-4D97-AF65-F5344CB8AC3E}">
        <p14:creationId xmlns:p14="http://schemas.microsoft.com/office/powerpoint/2010/main" val="26917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534F8-C393-4254-9604-DBA763827890}"/>
              </a:ext>
            </a:extLst>
          </p:cNvPr>
          <p:cNvSpPr>
            <a:spLocks noGrp="1"/>
          </p:cNvSpPr>
          <p:nvPr>
            <p:ph type="title"/>
          </p:nvPr>
        </p:nvSpPr>
        <p:spPr>
          <a:xfrm>
            <a:off x="371476" y="296863"/>
            <a:ext cx="5645148" cy="1160403"/>
          </a:xfrm>
        </p:spPr>
        <p:txBody>
          <a:bodyPr anchor="t">
            <a:normAutofit/>
          </a:bodyPr>
          <a:lstStyle/>
          <a:p>
            <a:r>
              <a:rPr lang="nl-NL" dirty="0"/>
              <a:t>Warmteregulatie bij varkens?</a:t>
            </a:r>
          </a:p>
        </p:txBody>
      </p:sp>
      <p:sp>
        <p:nvSpPr>
          <p:cNvPr id="3" name="Tijdelijke aanduiding voor inhoud 2">
            <a:extLst>
              <a:ext uri="{FF2B5EF4-FFF2-40B4-BE49-F238E27FC236}">
                <a16:creationId xmlns:a16="http://schemas.microsoft.com/office/drawing/2014/main" id="{7D41B3E8-2E91-4D73-834B-6652DBAD91AE}"/>
              </a:ext>
            </a:extLst>
          </p:cNvPr>
          <p:cNvSpPr>
            <a:spLocks noGrp="1"/>
          </p:cNvSpPr>
          <p:nvPr>
            <p:ph idx="1"/>
          </p:nvPr>
        </p:nvSpPr>
        <p:spPr>
          <a:xfrm>
            <a:off x="371475" y="1709738"/>
            <a:ext cx="5645149" cy="4419599"/>
          </a:xfrm>
        </p:spPr>
        <p:txBody>
          <a:bodyPr>
            <a:normAutofit/>
          </a:bodyPr>
          <a:lstStyle/>
          <a:p>
            <a:pPr>
              <a:lnSpc>
                <a:spcPct val="90000"/>
              </a:lnSpc>
            </a:pPr>
            <a:r>
              <a:rPr lang="nl-NL" sz="2600" dirty="0"/>
              <a:t>Kunnen niet zweten</a:t>
            </a:r>
          </a:p>
          <a:p>
            <a:pPr>
              <a:lnSpc>
                <a:spcPct val="90000"/>
              </a:lnSpc>
            </a:pPr>
            <a:r>
              <a:rPr lang="nl-NL" sz="2600" dirty="0"/>
              <a:t>Gevolgen oververhitting &gt; miskramen, apathie, uitdroging en hartfalen.</a:t>
            </a:r>
          </a:p>
          <a:p>
            <a:pPr>
              <a:lnSpc>
                <a:spcPct val="90000"/>
              </a:lnSpc>
            </a:pPr>
            <a:r>
              <a:rPr lang="nl-NL" sz="2600" dirty="0"/>
              <a:t>Modderbad (ook in stal)</a:t>
            </a:r>
          </a:p>
          <a:p>
            <a:pPr>
              <a:lnSpc>
                <a:spcPct val="90000"/>
              </a:lnSpc>
            </a:pPr>
            <a:r>
              <a:rPr lang="nl-NL" sz="2600" dirty="0"/>
              <a:t>‘Gangbare’ varkens gevoeliger voor hitte door snelle groei en hoge (biggen) productie.</a:t>
            </a:r>
          </a:p>
          <a:p>
            <a:pPr>
              <a:lnSpc>
                <a:spcPct val="90000"/>
              </a:lnSpc>
            </a:pPr>
            <a:endParaRPr lang="nl-NL" sz="2600" dirty="0"/>
          </a:p>
        </p:txBody>
      </p:sp>
      <p:pic>
        <p:nvPicPr>
          <p:cNvPr id="4" name="Afbeelding 3">
            <a:extLst>
              <a:ext uri="{FF2B5EF4-FFF2-40B4-BE49-F238E27FC236}">
                <a16:creationId xmlns:a16="http://schemas.microsoft.com/office/drawing/2014/main" id="{B6C03B28-D93C-4BFF-A79D-4B07D7A575C8}"/>
              </a:ext>
            </a:extLst>
          </p:cNvPr>
          <p:cNvPicPr>
            <a:picLocks noChangeAspect="1"/>
          </p:cNvPicPr>
          <p:nvPr/>
        </p:nvPicPr>
        <p:blipFill rotWithShape="1">
          <a:blip r:embed="rId3"/>
          <a:srcRect l="16670" r="17532"/>
          <a:stretch/>
        </p:blipFill>
        <p:spPr>
          <a:xfrm>
            <a:off x="6175377" y="10"/>
            <a:ext cx="6016622" cy="6857990"/>
          </a:xfrm>
          <a:prstGeom prst="rect">
            <a:avLst/>
          </a:prstGeom>
          <a:noFill/>
        </p:spPr>
      </p:pic>
      <p:sp>
        <p:nvSpPr>
          <p:cNvPr id="9" name="Text Placeholder 4">
            <a:extLst>
              <a:ext uri="{FF2B5EF4-FFF2-40B4-BE49-F238E27FC236}">
                <a16:creationId xmlns:a16="http://schemas.microsoft.com/office/drawing/2014/main" id="{4AE8929C-0A69-409F-8292-0AE8033FA2B2}"/>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105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548F6-5A50-4F6A-8D62-84908B342F6D}"/>
              </a:ext>
            </a:extLst>
          </p:cNvPr>
          <p:cNvSpPr>
            <a:spLocks noGrp="1"/>
          </p:cNvSpPr>
          <p:nvPr>
            <p:ph type="title"/>
          </p:nvPr>
        </p:nvSpPr>
        <p:spPr/>
        <p:txBody>
          <a:bodyPr/>
          <a:lstStyle/>
          <a:p>
            <a:r>
              <a:rPr lang="nl-NL" dirty="0"/>
              <a:t>Hittestress bij Varkens</a:t>
            </a:r>
          </a:p>
        </p:txBody>
      </p:sp>
      <p:sp>
        <p:nvSpPr>
          <p:cNvPr id="3" name="Tijdelijke aanduiding voor inhoud 2">
            <a:extLst>
              <a:ext uri="{FF2B5EF4-FFF2-40B4-BE49-F238E27FC236}">
                <a16:creationId xmlns:a16="http://schemas.microsoft.com/office/drawing/2014/main" id="{283C14AA-C7D0-41E8-A5F5-FB230475712D}"/>
              </a:ext>
            </a:extLst>
          </p:cNvPr>
          <p:cNvSpPr>
            <a:spLocks noGrp="1"/>
          </p:cNvSpPr>
          <p:nvPr>
            <p:ph idx="1"/>
          </p:nvPr>
        </p:nvSpPr>
        <p:spPr>
          <a:xfrm>
            <a:off x="1082842" y="1196753"/>
            <a:ext cx="6472436" cy="4929411"/>
          </a:xfrm>
        </p:spPr>
        <p:txBody>
          <a:bodyPr/>
          <a:lstStyle/>
          <a:p>
            <a:endParaRPr lang="nl-NL" dirty="0"/>
          </a:p>
        </p:txBody>
      </p:sp>
      <p:pic>
        <p:nvPicPr>
          <p:cNvPr id="4" name="Afbeelding 3">
            <a:extLst>
              <a:ext uri="{FF2B5EF4-FFF2-40B4-BE49-F238E27FC236}">
                <a16:creationId xmlns:a16="http://schemas.microsoft.com/office/drawing/2014/main" id="{8D8C10B8-8877-4B42-941E-78D1C14F18B3}"/>
              </a:ext>
            </a:extLst>
          </p:cNvPr>
          <p:cNvPicPr>
            <a:picLocks noChangeAspect="1"/>
          </p:cNvPicPr>
          <p:nvPr/>
        </p:nvPicPr>
        <p:blipFill>
          <a:blip r:embed="rId2"/>
          <a:stretch>
            <a:fillRect/>
          </a:stretch>
        </p:blipFill>
        <p:spPr>
          <a:xfrm>
            <a:off x="1082842" y="952501"/>
            <a:ext cx="11033962" cy="5905500"/>
          </a:xfrm>
          <a:prstGeom prst="rect">
            <a:avLst/>
          </a:prstGeom>
        </p:spPr>
      </p:pic>
      <p:pic>
        <p:nvPicPr>
          <p:cNvPr id="5" name="Afbeelding 4">
            <a:extLst>
              <a:ext uri="{FF2B5EF4-FFF2-40B4-BE49-F238E27FC236}">
                <a16:creationId xmlns:a16="http://schemas.microsoft.com/office/drawing/2014/main" id="{E71FE64A-E635-455A-81AE-10FCAA28D17D}"/>
              </a:ext>
            </a:extLst>
          </p:cNvPr>
          <p:cNvPicPr>
            <a:picLocks noChangeAspect="1"/>
          </p:cNvPicPr>
          <p:nvPr/>
        </p:nvPicPr>
        <p:blipFill>
          <a:blip r:embed="rId3"/>
          <a:stretch>
            <a:fillRect/>
          </a:stretch>
        </p:blipFill>
        <p:spPr>
          <a:xfrm>
            <a:off x="0" y="797156"/>
            <a:ext cx="4819651" cy="2710438"/>
          </a:xfrm>
          <a:prstGeom prst="rect">
            <a:avLst/>
          </a:prstGeom>
        </p:spPr>
      </p:pic>
    </p:spTree>
    <p:extLst>
      <p:ext uri="{BB962C8B-B14F-4D97-AF65-F5344CB8AC3E}">
        <p14:creationId xmlns:p14="http://schemas.microsoft.com/office/powerpoint/2010/main" val="2839078840"/>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A33205-633E-4423-8DC2-C1740F09358C}" vid="{4F5F1DD0-5690-4C2C-8AE2-3D7100F526A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1752</TotalTime>
  <Words>650</Words>
  <Application>Microsoft Office PowerPoint</Application>
  <PresentationFormat>Breedbeeld</PresentationFormat>
  <Paragraphs>88</Paragraphs>
  <Slides>11</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Arial Black</vt:lpstr>
      <vt:lpstr>Calibri</vt:lpstr>
      <vt:lpstr>Symbol</vt:lpstr>
      <vt:lpstr>Thema1</vt:lpstr>
      <vt:lpstr>Hoofdstuk 5 Drinkwaterbehoefte van de koe </vt:lpstr>
      <vt:lpstr>Functies van water?</vt:lpstr>
      <vt:lpstr>Warmteregulatie</vt:lpstr>
      <vt:lpstr>Vochtbehoefte per dier per dag: </vt:lpstr>
      <vt:lpstr>Overige aandachtspunten</vt:lpstr>
      <vt:lpstr>Hoofdstuk 12 Drinkwaterbehoefte van het varken </vt:lpstr>
      <vt:lpstr>Functies van water?</vt:lpstr>
      <vt:lpstr>Warmteregulatie bij varkens?</vt:lpstr>
      <vt:lpstr>Hittestress bij Varkens</vt:lpstr>
      <vt:lpstr>Normen dagelijkse behoefte in liters per dag  </vt:lpstr>
      <vt:lpstr>Waarom drinkt varken soms teveel?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Voerbehoefte Varkens</dc:title>
  <dc:creator>Nea Wolfs</dc:creator>
  <cp:lastModifiedBy>Sandra Thijssen</cp:lastModifiedBy>
  <cp:revision>31</cp:revision>
  <dcterms:created xsi:type="dcterms:W3CDTF">2018-12-18T10:52:52Z</dcterms:created>
  <dcterms:modified xsi:type="dcterms:W3CDTF">2021-10-31T16:29:02Z</dcterms:modified>
</cp:coreProperties>
</file>